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8" r:id="rId9"/>
    <p:sldId id="267" r:id="rId10"/>
    <p:sldId id="266" r:id="rId11"/>
    <p:sldId id="265" r:id="rId12"/>
    <p:sldId id="264" r:id="rId13"/>
    <p:sldId id="263" r:id="rId14"/>
    <p:sldId id="281" r:id="rId15"/>
    <p:sldId id="282" r:id="rId16"/>
    <p:sldId id="280" r:id="rId17"/>
    <p:sldId id="285" r:id="rId18"/>
    <p:sldId id="279" r:id="rId19"/>
    <p:sldId id="283" r:id="rId20"/>
    <p:sldId id="284" r:id="rId21"/>
    <p:sldId id="278" r:id="rId22"/>
    <p:sldId id="277" r:id="rId23"/>
    <p:sldId id="276" r:id="rId24"/>
    <p:sldId id="286" r:id="rId25"/>
    <p:sldId id="287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448E2-38D0-2C42-B672-E2D5DA49826D}" v="1" dt="2020-04-26T21:58:01.862"/>
    <p1510:client id="{06DEF028-A204-4C44-A2F9-A89F42D1F173}" v="221" dt="2020-04-26T21:02:52.451"/>
    <p1510:client id="{1346C8D9-29F0-9FD5-59CA-E6059847D9CE}" v="18" dt="2020-04-26T01:56:23.825"/>
    <p1510:client id="{330A7851-3F67-BD3B-18D4-EABBA879C752}" v="6" dt="2020-04-26T20:02:41.044"/>
    <p1510:client id="{3E931C05-A8B7-C846-9CA5-2D87EE55F2C7}" v="2423" dt="2020-04-26T22:08:51.314"/>
    <p1510:client id="{56CE587C-8755-9EA9-6C33-400331B60382}" v="3" dt="2020-04-26T20:04:23.468"/>
    <p1510:client id="{6CF9AF7A-8616-475C-A83A-844DFAA6397D}" v="1206" dt="2020-04-26T00:12:19.414"/>
    <p1510:client id="{80BBD0B3-5E26-2FF7-96CB-FF983D438AD3}" v="805" dt="2020-04-26T20:09:59.302"/>
    <p1510:client id="{B4160255-F04B-4CC3-92F1-7717BE7D7628}" v="2282" dt="2020-04-26T21:37:44.474"/>
    <p1510:client id="{ECB647C0-1B38-428E-BDBE-1FE69FB5A77D}" v="2448" dt="2020-04-26T20:25:52.509"/>
    <p1510:client id="{F2705F27-9A73-4972-816C-1E31B065F672}" v="9" dt="2020-04-26T17:58:54.534"/>
    <p1510:client id="{FA2D2958-D4C3-4078-8D76-9048ECD9D7CD}" v="17" dt="2020-04-26T02:16:57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67"/>
    <p:restoredTop sz="82033"/>
  </p:normalViewPr>
  <p:slideViewPr>
    <p:cSldViewPr snapToGrid="0">
      <p:cViewPr varScale="1">
        <p:scale>
          <a:sx n="185" d="100"/>
          <a:sy n="185" d="100"/>
        </p:scale>
        <p:origin x="2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EFAEE-84C2-4A0E-99CD-75FC52EF29F3}" type="datetimeFigureOut">
              <a:rPr lang="en-US" smtClean="0"/>
              <a:t>4/26/20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4FF70-4C23-4A4D-B1EA-2A296A3AE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0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e01.alicdn.com/kf/H7933c68caf1a4f4584c5034547b4ca0e9/Waveshare-Metal-Case-Type-B-for-Jetson-Nano-Developer-Kit-Firm-dust-resistance-nice-looking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4FF70-4C23-4A4D-B1EA-2A296A3AE0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8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4FF70-4C23-4A4D-B1EA-2A296A3AE0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will be narrated by Cobi Mom</a:t>
            </a:r>
          </a:p>
          <a:p>
            <a:r>
              <a:rPr lang="en-US" dirty="0"/>
              <a:t>I’ll be breaking down the current status of our project in chronological order based on the milestones that we have created.</a:t>
            </a:r>
          </a:p>
          <a:p>
            <a:r>
              <a:rPr lang="en-US" dirty="0"/>
              <a:t>For hardware, we have received the NVIDIA Jetson TX2 and tried the onboard camera, which I’ll explain below. </a:t>
            </a:r>
          </a:p>
          <a:p>
            <a:r>
              <a:rPr lang="en-US" dirty="0"/>
              <a:t>Due to the ongoing pandemic, the hardware team has since pivoted to focusing on the web application for now because only one person has the TX2 board at the moment</a:t>
            </a:r>
          </a:p>
          <a:p>
            <a:endParaRPr lang="en-US" dirty="0"/>
          </a:p>
          <a:p>
            <a:r>
              <a:rPr lang="en-US" dirty="0"/>
              <a:t>Our database setup is completed and the next step is to integrate it with our mobile and web applications</a:t>
            </a:r>
          </a:p>
          <a:p>
            <a:endParaRPr lang="en-US" dirty="0"/>
          </a:p>
          <a:p>
            <a:r>
              <a:rPr lang="en-US" dirty="0"/>
              <a:t>Our Mobile Application has most of the User interfaces needed for a barebones test and is waiting for integration with the hardware and database</a:t>
            </a:r>
          </a:p>
          <a:p>
            <a:endParaRPr lang="en-US" dirty="0"/>
          </a:p>
          <a:p>
            <a:r>
              <a:rPr lang="en-US" dirty="0"/>
              <a:t>For the license plate recognition, we’ve tested </a:t>
            </a:r>
            <a:r>
              <a:rPr lang="en-US" dirty="0" err="1"/>
              <a:t>OpenALPR</a:t>
            </a:r>
            <a:r>
              <a:rPr lang="en-US" dirty="0"/>
              <a:t> with the onboard camera but compatibility was the issue. We have since ordered an external camera and we are waiting for it to arrive.</a:t>
            </a:r>
          </a:p>
          <a:p>
            <a:endParaRPr lang="en-US" dirty="0"/>
          </a:p>
          <a:p>
            <a:r>
              <a:rPr lang="en-US" dirty="0"/>
              <a:t>For our web application, the team has decided on using Angular and has since been experimenting with it.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4FF70-4C23-4A4D-B1EA-2A296A3AE0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83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4FF70-4C23-4A4D-B1EA-2A296A3AE0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02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[1] </a:t>
            </a:r>
            <a:r>
              <a:rPr lang="en-US">
                <a:hlinkClick r:id="rId3"/>
              </a:rPr>
              <a:t>https://ae01.alicdn.com/kf/H7933c68caf1a4f4584c5034547b4ca0e9/Waveshare-Metal-Case-Type-B-for-Jetson-Nano-Developer-Kit-Firm-dust-resistance-nice-looking.jpg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4FF70-4C23-4A4D-B1EA-2A296A3AE0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0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5361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3026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6386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2733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4282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5485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0814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8765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9881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1553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8990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4421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1031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3163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1718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7434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3787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5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8190" y="924232"/>
            <a:ext cx="9483121" cy="3285866"/>
          </a:xfrm>
        </p:spPr>
        <p:txBody>
          <a:bodyPr>
            <a:normAutofit/>
          </a:bodyPr>
          <a:lstStyle/>
          <a:p>
            <a:pPr algn="l"/>
            <a:r>
              <a:rPr lang="en-US" sz="6200">
                <a:ea typeface="+mj-lt"/>
                <a:cs typeface="+mj-lt"/>
              </a:rPr>
              <a:t>Dashcam Defender</a:t>
            </a:r>
            <a:br>
              <a:rPr lang="en-US" sz="6200">
                <a:ea typeface="+mj-lt"/>
                <a:cs typeface="+mj-lt"/>
              </a:rPr>
            </a:br>
            <a:r>
              <a:rPr lang="en-US" sz="4000">
                <a:ea typeface="+mj-lt"/>
                <a:cs typeface="+mj-lt"/>
              </a:rPr>
              <a:t>Team 11</a:t>
            </a:r>
            <a:br>
              <a:rPr lang="en-US" sz="4000">
                <a:ea typeface="+mj-lt"/>
                <a:cs typeface="+mj-lt"/>
              </a:rPr>
            </a:br>
            <a:r>
              <a:rPr lang="en-US" sz="4000">
                <a:ea typeface="+mj-lt"/>
                <a:cs typeface="+mj-lt"/>
              </a:rPr>
              <a:t>Advised by Dr. Joseph </a:t>
            </a:r>
            <a:r>
              <a:rPr lang="en-US" sz="4000" err="1">
                <a:ea typeface="+mj-lt"/>
                <a:cs typeface="+mj-lt"/>
              </a:rPr>
              <a:t>Zambreno</a:t>
            </a:r>
            <a:br>
              <a:rPr lang="en-US" sz="4000">
                <a:ea typeface="+mj-lt"/>
                <a:cs typeface="+mj-lt"/>
              </a:rPr>
            </a:br>
            <a:r>
              <a:rPr lang="en-US" sz="4000">
                <a:ea typeface="+mj-lt"/>
                <a:cs typeface="+mj-lt"/>
              </a:rPr>
              <a:t>Client: Evan Timmons</a:t>
            </a:r>
            <a:endParaRPr lang="en-US" sz="4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8190" y="4851120"/>
            <a:ext cx="7178070" cy="863348"/>
          </a:xfrm>
        </p:spPr>
        <p:txBody>
          <a:bodyPr>
            <a:normAutofit/>
          </a:bodyPr>
          <a:lstStyle/>
          <a:p>
            <a:pPr algn="l"/>
            <a:r>
              <a:rPr lang="en-US"/>
              <a:t>Durga Darba, Ismael Duran, Cobi Mom, Evan Timmons, Scott Vlasic &amp; Danny Yip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Project Milestones &amp; Schedule</a:t>
            </a:r>
            <a:endParaRPr lang="en-US"/>
          </a:p>
        </p:txBody>
      </p:sp>
      <p:pic>
        <p:nvPicPr>
          <p:cNvPr id="4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7FB6762-3A30-4C23-9217-6E8E1A396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1466" y="2312105"/>
            <a:ext cx="11548533" cy="28857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D3188B-AD4C-4D4E-A9DD-FD401F7FE7A0}"/>
              </a:ext>
            </a:extLst>
          </p:cNvPr>
          <p:cNvSpPr txBox="1"/>
          <p:nvPr/>
        </p:nvSpPr>
        <p:spPr>
          <a:xfrm>
            <a:off x="10498399" y="64548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Durga </a:t>
            </a:r>
            <a:r>
              <a:rPr lang="en-US" err="1"/>
              <a:t>Darba</a:t>
            </a:r>
            <a:endParaRPr lang="en-US">
              <a:cs typeface="Calibri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53CA013-202E-094D-AB49-63449AD26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73712" y="3469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1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Functional Decomposition</a:t>
            </a:r>
            <a:endParaRPr lang="en-US"/>
          </a:p>
        </p:txBody>
      </p:sp>
      <p:pic>
        <p:nvPicPr>
          <p:cNvPr id="4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3E7DD7-2BA8-4A80-8E83-4A9E284E3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04818" y="1899355"/>
            <a:ext cx="7177697" cy="40160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51A3D-B389-4E37-8349-21530A3D08B7}"/>
              </a:ext>
            </a:extLst>
          </p:cNvPr>
          <p:cNvSpPr txBox="1"/>
          <p:nvPr/>
        </p:nvSpPr>
        <p:spPr>
          <a:xfrm>
            <a:off x="10507194" y="648866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Durga </a:t>
            </a:r>
            <a:r>
              <a:rPr lang="en-US" err="1"/>
              <a:t>Darba</a:t>
            </a:r>
            <a:endParaRPr lang="en-US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A41CD39-5C3C-874D-A7A7-44CAD5E6B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97628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7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4074345" cy="1752599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Detailed Design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4074345" cy="3124201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Website</a:t>
            </a:r>
          </a:p>
          <a:p>
            <a:pPr lvl="1"/>
            <a:r>
              <a:rPr lang="en-US">
                <a:ea typeface="+mj-lt"/>
                <a:cs typeface="+mj-lt"/>
              </a:rPr>
              <a:t>Developed in Angular</a:t>
            </a:r>
          </a:p>
          <a:p>
            <a:r>
              <a:rPr lang="en-US">
                <a:ea typeface="+mj-lt"/>
                <a:cs typeface="+mj-lt"/>
              </a:rPr>
              <a:t>Mobile application </a:t>
            </a:r>
          </a:p>
          <a:p>
            <a:pPr lvl="1"/>
            <a:r>
              <a:rPr lang="en-US">
                <a:ea typeface="+mj-lt"/>
                <a:cs typeface="+mj-lt"/>
              </a:rPr>
              <a:t>Developed using Flutter</a:t>
            </a:r>
          </a:p>
          <a:p>
            <a:r>
              <a:rPr lang="en-US">
                <a:ea typeface="+mj-lt"/>
                <a:cs typeface="+mj-lt"/>
              </a:rPr>
              <a:t>Database and API call</a:t>
            </a:r>
          </a:p>
          <a:p>
            <a:pPr lvl="1"/>
            <a:r>
              <a:rPr lang="en-US">
                <a:ea typeface="+mj-lt"/>
                <a:cs typeface="+mj-lt"/>
              </a:rPr>
              <a:t>Developed using </a:t>
            </a:r>
            <a:r>
              <a:rPr lang="en-US" err="1">
                <a:ea typeface="+mj-lt"/>
                <a:cs typeface="+mj-lt"/>
              </a:rPr>
              <a:t>PostGRES</a:t>
            </a:r>
            <a:r>
              <a:rPr lang="en-US">
                <a:ea typeface="+mj-lt"/>
                <a:cs typeface="+mj-lt"/>
              </a:rPr>
              <a:t> </a:t>
            </a:r>
          </a:p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B1B5E6-3B84-44F6-A5FC-603D6D381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6557" y="645285"/>
            <a:ext cx="4480076" cy="2520043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9BCDED-3FCE-4CE5-91EC-9BFD730A0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3136" y="3423522"/>
            <a:ext cx="1197968" cy="2457372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438C87D-9FFD-4B17-B4ED-C3DAAFE32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9300" y="3423522"/>
            <a:ext cx="2603722" cy="162732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07FEBB-80EB-4947-A2AD-0C458761CDD1}"/>
              </a:ext>
            </a:extLst>
          </p:cNvPr>
          <p:cNvSpPr txBox="1"/>
          <p:nvPr/>
        </p:nvSpPr>
        <p:spPr>
          <a:xfrm>
            <a:off x="8641104" y="611370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Ismael Duran</a:t>
            </a:r>
          </a:p>
        </p:txBody>
      </p:sp>
      <p:pic>
        <p:nvPicPr>
          <p:cNvPr id="4" name="Record (online-voice-recorder.com) (1)">
            <a:hlinkClick r:id="" action="ppaction://media"/>
            <a:extLst>
              <a:ext uri="{FF2B5EF4-FFF2-40B4-BE49-F238E27FC236}">
                <a16:creationId xmlns:a16="http://schemas.microsoft.com/office/drawing/2014/main" id="{A3530674-1B5A-4BEC-88F3-DEAFDA3F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822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69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Hardware Platform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98E00-D358-4421-991D-61806B91C550}"/>
              </a:ext>
            </a:extLst>
          </p:cNvPr>
          <p:cNvSpPr txBox="1"/>
          <p:nvPr/>
        </p:nvSpPr>
        <p:spPr>
          <a:xfrm>
            <a:off x="8347177" y="575085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Scott Vlasic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452508-B56F-455E-A94E-82856863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473" y="2985303"/>
            <a:ext cx="9874029" cy="2574402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en-US"/>
              <a:t>To run the </a:t>
            </a:r>
            <a:r>
              <a:rPr lang="en-US" err="1"/>
              <a:t>OpenALPR</a:t>
            </a:r>
            <a:r>
              <a:rPr lang="en-US"/>
              <a:t> license plate detection software, we have purchased the NVIDIA Jetson TX2 </a:t>
            </a:r>
          </a:p>
          <a:p>
            <a:pPr marL="342900" indent="-342900"/>
            <a:r>
              <a:rPr lang="en-US"/>
              <a:t>Comes with Ubuntu installed on the device </a:t>
            </a:r>
          </a:p>
          <a:p>
            <a:pPr marL="342900" indent="-342900"/>
            <a:r>
              <a:rPr lang="en-US"/>
              <a:t>Why?</a:t>
            </a:r>
          </a:p>
          <a:p>
            <a:pPr marL="914400" lvl="1" indent="-457200">
              <a:buAutoNum type="arabicPeriod"/>
            </a:pPr>
            <a:r>
              <a:rPr lang="en-US"/>
              <a:t>Documented benchmarks for how the software runs on this hardware device</a:t>
            </a:r>
          </a:p>
          <a:p>
            <a:pPr marL="914400" lvl="1" indent="-457200">
              <a:buAutoNum type="arabicPeriod"/>
            </a:pPr>
            <a:r>
              <a:rPr lang="en-US"/>
              <a:t>Meets our I/O needs </a:t>
            </a:r>
          </a:p>
          <a:p>
            <a:pPr marL="914400" lvl="1" indent="-457200">
              <a:buAutoNum type="arabicPeriod"/>
            </a:pPr>
            <a:r>
              <a:rPr lang="en-US"/>
              <a:t>Compatible with cameras that run at 1080p</a:t>
            </a:r>
          </a:p>
          <a:p>
            <a:pPr marL="914400" lvl="1" indent="-457200">
              <a:buAutoNum type="arabicPeriod"/>
            </a:pPr>
            <a:endParaRPr lang="en-US"/>
          </a:p>
          <a:p>
            <a:pPr marL="342900" indent="-342900"/>
            <a:endParaRPr lang="en-US"/>
          </a:p>
          <a:p>
            <a:pPr marL="342900" indent="-342900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696D1A-F3F0-49F6-83DA-6C08F7C41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976" y="4318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87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Mobile Application Platform Used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Flutter Framework built on the Dart Programming Language</a:t>
            </a:r>
          </a:p>
          <a:p>
            <a:r>
              <a:rPr lang="en-US"/>
              <a:t>Why?</a:t>
            </a:r>
          </a:p>
          <a:p>
            <a:pPr lvl="1"/>
            <a:r>
              <a:rPr lang="en-US"/>
              <a:t>Allows for cross platform development</a:t>
            </a:r>
          </a:p>
          <a:p>
            <a:pPr lvl="1"/>
            <a:r>
              <a:rPr lang="en-US"/>
              <a:t>Hot Reload </a:t>
            </a:r>
          </a:p>
          <a:p>
            <a:pPr lvl="1"/>
            <a:r>
              <a:rPr lang="en-US"/>
              <a:t>Good and ever improving documentation provided by Google</a:t>
            </a:r>
          </a:p>
          <a:p>
            <a:r>
              <a:rPr lang="en-US"/>
              <a:t>Drawback – Lack of familiarity among team members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6608F-CECA-4C46-A6A1-2E5148EC30AC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Cobi Mom</a:t>
            </a:r>
          </a:p>
        </p:txBody>
      </p:sp>
      <p:pic>
        <p:nvPicPr>
          <p:cNvPr id="4" name="Cobi 14" descr="Cobi 14">
            <a:hlinkClick r:id="" action="ppaction://media"/>
            <a:extLst>
              <a:ext uri="{FF2B5EF4-FFF2-40B4-BE49-F238E27FC236}">
                <a16:creationId xmlns:a16="http://schemas.microsoft.com/office/drawing/2014/main" id="{593730DA-7348-B243-AF05-CE0CB6587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8478" y="9944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3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Web Application Platform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To develop the web application, we will be using the Angular framework </a:t>
            </a:r>
          </a:p>
          <a:p>
            <a:r>
              <a:rPr lang="en-US">
                <a:cs typeface="Calibri"/>
              </a:rPr>
              <a:t>Why?</a:t>
            </a:r>
          </a:p>
          <a:p>
            <a:pPr marL="914400" lvl="1" indent="-457200">
              <a:buAutoNum type="arabicPeriod"/>
            </a:pPr>
            <a:r>
              <a:rPr lang="en-US">
                <a:ea typeface="+mn-lt"/>
                <a:cs typeface="+mn-lt"/>
              </a:rPr>
              <a:t>Good documentation and tutorial videos provided from Google</a:t>
            </a:r>
          </a:p>
          <a:p>
            <a:pPr marL="914400" lvl="1" indent="-457200">
              <a:buAutoNum type="arabicPeriod"/>
            </a:pPr>
            <a:r>
              <a:rPr lang="en-US">
                <a:ea typeface="+mn-lt"/>
                <a:cs typeface="+mn-lt"/>
              </a:rPr>
              <a:t>Component-based architecture</a:t>
            </a:r>
          </a:p>
          <a:p>
            <a:pPr marL="914400" lvl="1" indent="-457200">
              <a:buAutoNum type="arabicPeriod"/>
            </a:pPr>
            <a:r>
              <a:rPr lang="en-US">
                <a:ea typeface="+mn-lt"/>
                <a:cs typeface="+mn-lt"/>
              </a:rPr>
              <a:t>Thorough built-in testing (Karma)</a:t>
            </a:r>
            <a:endParaRPr lang="en-US"/>
          </a:p>
          <a:p>
            <a:r>
              <a:rPr lang="en-US">
                <a:cs typeface="Calibri"/>
              </a:rPr>
              <a:t>Drawback- Lack of familiarity amongst team members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914400" lvl="1" indent="-457200">
              <a:buAutoNum type="arabicPeriod"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914400" lvl="1" indent="-457200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FF690-C63B-4864-9DDF-032F7115F325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Scott Vlasic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D8B034-7EF7-480A-BD42-4B8463D8A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8652" y="68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1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Web Application Test Plan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03899"/>
            <a:ext cx="10018713" cy="37873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>
              <a:ea typeface="+mj-lt"/>
              <a:cs typeface="+mj-lt"/>
            </a:endParaRPr>
          </a:p>
          <a:p>
            <a:r>
              <a:rPr lang="en-US">
                <a:ea typeface="+mj-lt"/>
                <a:cs typeface="+mj-lt"/>
              </a:rPr>
              <a:t>Jasmine Test Framework</a:t>
            </a:r>
          </a:p>
          <a:p>
            <a:pPr lvl="1"/>
            <a:r>
              <a:rPr lang="en-US">
                <a:ea typeface="+mj-lt"/>
                <a:cs typeface="+mj-lt"/>
              </a:rPr>
              <a:t>Built in to Angular</a:t>
            </a:r>
          </a:p>
          <a:p>
            <a:pPr lvl="1"/>
            <a:r>
              <a:rPr lang="en-US">
                <a:ea typeface="+mj-lt"/>
                <a:cs typeface="+mj-lt"/>
              </a:rPr>
              <a:t>Compatible with CLI</a:t>
            </a:r>
          </a:p>
          <a:p>
            <a:pPr lvl="1"/>
            <a:r>
              <a:rPr lang="en-US">
                <a:ea typeface="+mj-lt"/>
                <a:cs typeface="+mj-lt"/>
              </a:rPr>
              <a:t>Karma Testing Environment</a:t>
            </a:r>
          </a:p>
          <a:p>
            <a:r>
              <a:rPr lang="en-US">
                <a:ea typeface="+mj-lt"/>
                <a:cs typeface="+mj-lt"/>
              </a:rPr>
              <a:t>Metrics</a:t>
            </a:r>
          </a:p>
          <a:p>
            <a:pPr lvl="1"/>
            <a:r>
              <a:rPr lang="en-US">
                <a:ea typeface="+mj-lt"/>
                <a:cs typeface="+mj-lt"/>
              </a:rPr>
              <a:t>Less than 2 seconds to complete all searches</a:t>
            </a:r>
          </a:p>
          <a:p>
            <a:pPr lvl="1"/>
            <a:r>
              <a:rPr lang="en-US">
                <a:ea typeface="+mj-lt"/>
                <a:cs typeface="+mj-lt"/>
              </a:rPr>
              <a:t>Compatibility with large volumes of videos</a:t>
            </a:r>
          </a:p>
          <a:p>
            <a:pPr lvl="2"/>
            <a:r>
              <a:rPr lang="en-US">
                <a:ea typeface="+mj-lt"/>
                <a:cs typeface="+mj-lt"/>
              </a:rPr>
              <a:t>1000, 10,000, 100,000+</a:t>
            </a:r>
          </a:p>
          <a:p>
            <a:pPr lvl="1"/>
            <a:r>
              <a:rPr lang="en-US"/>
              <a:t>Stress Testing </a:t>
            </a:r>
          </a:p>
          <a:p>
            <a:pPr lvl="2"/>
            <a:r>
              <a:rPr lang="en-US"/>
              <a:t>Find weak points in system</a:t>
            </a:r>
          </a:p>
          <a:p>
            <a:pPr lvl="2"/>
            <a:r>
              <a:rPr lang="en-US"/>
              <a:t>Attempt 100+ simultaneous viewers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B882A-9945-41CC-960F-0428CBDAD989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Evan Timmons</a:t>
            </a:r>
          </a:p>
        </p:txBody>
      </p:sp>
      <p:pic>
        <p:nvPicPr>
          <p:cNvPr id="2050" name="Picture 2" descr="Angular - Testing">
            <a:extLst>
              <a:ext uri="{FF2B5EF4-FFF2-40B4-BE49-F238E27FC236}">
                <a16:creationId xmlns:a16="http://schemas.microsoft.com/office/drawing/2014/main" id="{58C9E8A0-EFAC-49C0-ADD5-413ED118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6" y="2438399"/>
            <a:ext cx="47815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D5C34-3F78-4FE5-9A77-459FF039C7A0}"/>
              </a:ext>
            </a:extLst>
          </p:cNvPr>
          <p:cNvSpPr txBox="1"/>
          <p:nvPr/>
        </p:nvSpPr>
        <p:spPr>
          <a:xfrm>
            <a:off x="6478621" y="5350213"/>
            <a:ext cx="4819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Karma Testing Interface Running Jasmine Tests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37942F-8A94-4148-B1BD-18350FEBA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0326" y="823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1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Mobile Application Test Plan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Currently, we only have simple, straight forward test, by running the mobile application on android and IOS emulator.</a:t>
            </a:r>
            <a:endParaRPr lang="en-US"/>
          </a:p>
          <a:p>
            <a:r>
              <a:rPr lang="en-US">
                <a:cs typeface="Calibri"/>
              </a:rPr>
              <a:t>We planned to have some automated unit test in flutter, to test the functionality of our mobile application.</a:t>
            </a:r>
          </a:p>
          <a:p>
            <a:r>
              <a:rPr lang="en-US">
                <a:cs typeface="Calibri"/>
              </a:rPr>
              <a:t>The most important test that we should have is :</a:t>
            </a:r>
          </a:p>
          <a:p>
            <a:pPr marL="971550" lvl="1" indent="-514350">
              <a:buAutoNum type="arabicPeriod"/>
            </a:pPr>
            <a:r>
              <a:rPr lang="en-US">
                <a:ea typeface="+mn-lt"/>
                <a:cs typeface="+mn-lt"/>
              </a:rPr>
              <a:t>User can sign up and login.</a:t>
            </a:r>
            <a:endParaRPr lang="en-US">
              <a:cs typeface="Calibri"/>
            </a:endParaRPr>
          </a:p>
          <a:p>
            <a:pPr marL="971550" lvl="1" indent="-514350">
              <a:buAutoNum type="arabicPeriod"/>
            </a:pPr>
            <a:r>
              <a:rPr lang="en-US">
                <a:cs typeface="Calibri"/>
              </a:rPr>
              <a:t>Able to send and retrieve data from database.</a:t>
            </a:r>
          </a:p>
          <a:p>
            <a:pPr marL="971550" lvl="1" indent="-514350">
              <a:buAutoNum type="arabicPeriod"/>
            </a:pPr>
            <a:r>
              <a:rPr lang="en-US">
                <a:cs typeface="Calibri"/>
              </a:rPr>
              <a:t>All User interface is working as expected.</a:t>
            </a:r>
          </a:p>
          <a:p>
            <a:pPr marL="514350" indent="-514350">
              <a:buAutoNum type="arabicPeriod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59C66-A301-47E4-9572-9F92C59BEE63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Danny Yip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3C9068-E160-4B38-A7C4-93DBFD1ED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0111" y="457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64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185333"/>
          </a:xfrm>
        </p:spPr>
        <p:txBody>
          <a:bodyPr>
            <a:normAutofit/>
          </a:bodyPr>
          <a:lstStyle/>
          <a:p>
            <a:r>
              <a:rPr lang="en-US" sz="3700">
                <a:ea typeface="+mj-lt"/>
                <a:cs typeface="+mj-lt"/>
              </a:rPr>
              <a:t>Mobile Application Prototype Implementations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998131"/>
            <a:ext cx="5241850" cy="3793069"/>
          </a:xfrm>
        </p:spPr>
        <p:txBody>
          <a:bodyPr>
            <a:normAutofit/>
          </a:bodyPr>
          <a:lstStyle/>
          <a:p>
            <a:r>
              <a:rPr lang="en-US"/>
              <a:t>Login</a:t>
            </a:r>
          </a:p>
          <a:p>
            <a:pPr lvl="1"/>
            <a:r>
              <a:rPr lang="en-US"/>
              <a:t>Login with existing account</a:t>
            </a:r>
          </a:p>
          <a:p>
            <a:r>
              <a:rPr lang="en-US"/>
              <a:t>Driver Safety mode</a:t>
            </a:r>
          </a:p>
          <a:p>
            <a:pPr lvl="1"/>
            <a:r>
              <a:rPr lang="en-US"/>
              <a:t>A layout with big button for drive to press</a:t>
            </a:r>
          </a:p>
          <a:p>
            <a:r>
              <a:rPr lang="en-US"/>
              <a:t>License lookup</a:t>
            </a:r>
          </a:p>
          <a:p>
            <a:pPr lvl="1"/>
            <a:r>
              <a:rPr lang="en-US"/>
              <a:t>Look up license recently encountered</a:t>
            </a:r>
          </a:p>
          <a:p>
            <a:endParaRPr lang="en-US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34E161-AAA5-48F2-8A0D-B41155328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129" y="1998130"/>
            <a:ext cx="1849121" cy="3793070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F503E5-AE8E-4AA2-894A-C07B62418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9445" y="1998131"/>
            <a:ext cx="927496" cy="176666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71E14-E62E-4EA7-A7EC-A673BDE3C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9445" y="4024539"/>
            <a:ext cx="980496" cy="176666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7F3E7-62FC-4D94-9462-8E3843D38CA6}"/>
              </a:ext>
            </a:extLst>
          </p:cNvPr>
          <p:cNvSpPr txBox="1"/>
          <p:nvPr/>
        </p:nvSpPr>
        <p:spPr>
          <a:xfrm>
            <a:off x="6923314" y="609289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Ismael Duran</a:t>
            </a:r>
          </a:p>
        </p:txBody>
      </p:sp>
      <p:pic>
        <p:nvPicPr>
          <p:cNvPr id="8" name="Record (online-voice-recorder.com) (3)">
            <a:hlinkClick r:id="" action="ppaction://media"/>
            <a:extLst>
              <a:ext uri="{FF2B5EF4-FFF2-40B4-BE49-F238E27FC236}">
                <a16:creationId xmlns:a16="http://schemas.microsoft.com/office/drawing/2014/main" id="{EC4E8B1D-C39F-4427-B128-E49F2C9F9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69941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71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Web Application Implementations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69269"/>
            <a:ext cx="4878783" cy="3621932"/>
          </a:xfrm>
        </p:spPr>
        <p:txBody>
          <a:bodyPr>
            <a:normAutofit fontScale="62500" lnSpcReduction="20000"/>
          </a:bodyPr>
          <a:lstStyle/>
          <a:p>
            <a:endParaRPr lang="en-US"/>
          </a:p>
          <a:p>
            <a:endParaRPr lang="en-US"/>
          </a:p>
          <a:p>
            <a:r>
              <a:rPr lang="en-US"/>
              <a:t>Sparrow</a:t>
            </a:r>
          </a:p>
          <a:p>
            <a:pPr lvl="1"/>
            <a:r>
              <a:rPr lang="en-US"/>
              <a:t>Second semester project name </a:t>
            </a:r>
          </a:p>
          <a:p>
            <a:r>
              <a:rPr lang="en-US"/>
              <a:t>Search Field</a:t>
            </a:r>
          </a:p>
          <a:p>
            <a:pPr lvl="1"/>
            <a:r>
              <a:rPr lang="en-US"/>
              <a:t>Search by region, state or near you</a:t>
            </a:r>
          </a:p>
          <a:p>
            <a:r>
              <a:rPr lang="en-US"/>
              <a:t>Account Page</a:t>
            </a:r>
          </a:p>
          <a:p>
            <a:pPr lvl="1"/>
            <a:r>
              <a:rPr lang="en-US"/>
              <a:t>User specific information and details</a:t>
            </a:r>
          </a:p>
          <a:p>
            <a:r>
              <a:rPr lang="en-US"/>
              <a:t>My Videos</a:t>
            </a:r>
          </a:p>
          <a:p>
            <a:pPr lvl="1"/>
            <a:r>
              <a:rPr lang="en-US"/>
              <a:t>User uploaded videos</a:t>
            </a:r>
          </a:p>
          <a:p>
            <a:r>
              <a:rPr lang="en-US"/>
              <a:t>Past Encounters</a:t>
            </a:r>
          </a:p>
          <a:p>
            <a:pPr lvl="1"/>
            <a:r>
              <a:rPr lang="en-US"/>
              <a:t>Additional sightings of previously recorded vehicles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CFE22-25E2-4024-9626-5FF0AA46583C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Evan Timmons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D929A0-ECDB-4539-99A0-1995BC99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93" y="2329979"/>
            <a:ext cx="5349270" cy="30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30D9A-BC77-4888-BA1E-D60F4D74EC64}"/>
              </a:ext>
            </a:extLst>
          </p:cNvPr>
          <p:cNvSpPr txBox="1"/>
          <p:nvPr/>
        </p:nvSpPr>
        <p:spPr>
          <a:xfrm>
            <a:off x="6363093" y="5340485"/>
            <a:ext cx="537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Web Application Prototype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5647DF-A5E9-4C7F-B517-5FB0F6DA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5445" y="615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3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Problem Statement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The roads as we know it today can be filled with reckless drivers. </a:t>
            </a:r>
          </a:p>
          <a:p>
            <a:r>
              <a:rPr lang="en-US"/>
              <a:t>There is roughly 6 million car accidents in the US  every year</a:t>
            </a:r>
          </a:p>
          <a:p>
            <a:r>
              <a:rPr lang="en-US"/>
              <a:t>What if you knew if a driver has a record of driving incidents due to careless driving?</a:t>
            </a:r>
          </a:p>
          <a:p>
            <a:r>
              <a:rPr lang="en-US"/>
              <a:t>The solution that we are proposing is the ability for everyday consumers to come together and crowdsource information on reckless drivers</a:t>
            </a:r>
          </a:p>
          <a:p>
            <a:r>
              <a:rPr lang="en-US"/>
              <a:t>This is done by utilizing </a:t>
            </a:r>
            <a:r>
              <a:rPr lang="en-US" err="1"/>
              <a:t>DashCam</a:t>
            </a:r>
            <a:r>
              <a:rPr lang="en-US"/>
              <a:t> Defender, a product designed by our team to automatically scan license plates and report reckless driver when they are encountered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2413F-F8FB-4A60-9CD2-866407A119EB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Ismael Duran</a:t>
            </a:r>
          </a:p>
        </p:txBody>
      </p:sp>
      <p:pic>
        <p:nvPicPr>
          <p:cNvPr id="5" name="Record (online-voice-recorder.com)">
            <a:hlinkClick r:id="" action="ppaction://media"/>
            <a:extLst>
              <a:ext uri="{FF2B5EF4-FFF2-40B4-BE49-F238E27FC236}">
                <a16:creationId xmlns:a16="http://schemas.microsoft.com/office/drawing/2014/main" id="{83DDFA33-1254-4808-A905-A07F9B70F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6994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07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Database Implementations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23AF9-A8E4-41A8-9C75-1DADDF718895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Durga Darba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F07F49-C5BB-40CE-B0B4-7E2752B11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3429000"/>
            <a:ext cx="6034090" cy="2362200"/>
          </a:xfrm>
        </p:spPr>
        <p:txBody>
          <a:bodyPr>
            <a:normAutofit fontScale="92500"/>
          </a:bodyPr>
          <a:lstStyle/>
          <a:p>
            <a:r>
              <a:rPr lang="en-US"/>
              <a:t>Utilizes POST and GET calls to interact with </a:t>
            </a:r>
          </a:p>
          <a:p>
            <a:pPr marL="0" indent="0">
              <a:buNone/>
            </a:pPr>
            <a:r>
              <a:rPr lang="en-US"/>
              <a:t>the database</a:t>
            </a:r>
          </a:p>
          <a:p>
            <a:r>
              <a:rPr lang="en-US"/>
              <a:t>Currently being integrated with the mobile app</a:t>
            </a:r>
          </a:p>
          <a:p>
            <a:r>
              <a:rPr lang="en-US"/>
              <a:t>Will be further integrated by the webapp team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C466D917-D9B5-4F5C-99F8-B754E2702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204" y="2438571"/>
            <a:ext cx="4371975" cy="2733675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414A19E-9A1C-1C4B-95EF-6D772042A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91794" y="2792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6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Current Project Status with Respect to Milestones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438399"/>
            <a:ext cx="10018713" cy="406564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 dirty="0"/>
              <a:t>Hardware Assembly</a:t>
            </a:r>
          </a:p>
          <a:p>
            <a:pPr lvl="1"/>
            <a:r>
              <a:rPr lang="en-US" sz="1600" dirty="0"/>
              <a:t>NVIDIA Jetson TX2 retrieved</a:t>
            </a:r>
          </a:p>
          <a:p>
            <a:pPr lvl="1"/>
            <a:r>
              <a:rPr lang="en-US" sz="1600" dirty="0"/>
              <a:t>Hardware team pivoted to working on the Web Application </a:t>
            </a:r>
            <a:r>
              <a:rPr lang="en-US" sz="1600" dirty="0">
                <a:ea typeface="+mn-lt"/>
                <a:cs typeface="+mn-lt"/>
              </a:rPr>
              <a:t>due to COVID-19</a:t>
            </a:r>
          </a:p>
          <a:p>
            <a:r>
              <a:rPr lang="en-US" sz="1600" dirty="0"/>
              <a:t>Database Setup</a:t>
            </a:r>
          </a:p>
          <a:p>
            <a:pPr lvl="1"/>
            <a:r>
              <a:rPr lang="en-US" sz="1600" dirty="0"/>
              <a:t>Finished setup, now beginning integration with applications</a:t>
            </a:r>
          </a:p>
          <a:p>
            <a:r>
              <a:rPr lang="en-US" sz="1600" dirty="0"/>
              <a:t>Mobile Application</a:t>
            </a:r>
          </a:p>
          <a:p>
            <a:pPr lvl="1"/>
            <a:r>
              <a:rPr lang="en-US" sz="1600" dirty="0"/>
              <a:t>Completed login page through mode selection</a:t>
            </a:r>
          </a:p>
          <a:p>
            <a:r>
              <a:rPr lang="en-US" sz="1600" i="1" dirty="0" err="1"/>
              <a:t>OpenALPR</a:t>
            </a:r>
            <a:r>
              <a:rPr lang="en-US" sz="1600" dirty="0"/>
              <a:t> working with NVIDIA Jetson TX2 w/ Camera</a:t>
            </a:r>
          </a:p>
          <a:p>
            <a:pPr lvl="1"/>
            <a:r>
              <a:rPr lang="en-US" sz="1600" dirty="0"/>
              <a:t>Tested with onboard camera. Ordered a new camera through ETG</a:t>
            </a:r>
          </a:p>
          <a:p>
            <a:r>
              <a:rPr lang="en-US" sz="1600" dirty="0"/>
              <a:t>Web Application</a:t>
            </a:r>
          </a:p>
          <a:p>
            <a:pPr lvl="1"/>
            <a:r>
              <a:rPr lang="en-US" sz="1600" dirty="0"/>
              <a:t>Platform determined and started prototyping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604BF-71C8-4FC2-97A3-B65621120858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Cobi Mom</a:t>
            </a:r>
          </a:p>
        </p:txBody>
      </p:sp>
      <p:pic>
        <p:nvPicPr>
          <p:cNvPr id="4" name="Cobi 21" descr="Cobi 21">
            <a:hlinkClick r:id="" action="ppaction://media"/>
            <a:extLst>
              <a:ext uri="{FF2B5EF4-FFF2-40B4-BE49-F238E27FC236}">
                <a16:creationId xmlns:a16="http://schemas.microsoft.com/office/drawing/2014/main" id="{5250D9FD-C16B-B54A-9029-0F535E086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7865" y="8637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9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Task Responsibility/Contributions of Each Project Member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Hardware Team</a:t>
            </a:r>
          </a:p>
          <a:p>
            <a:pPr lvl="1"/>
            <a:r>
              <a:rPr lang="en-US"/>
              <a:t>Evan Timmons, Durga </a:t>
            </a:r>
            <a:r>
              <a:rPr lang="en-US" err="1"/>
              <a:t>Darba</a:t>
            </a:r>
            <a:r>
              <a:rPr lang="en-US"/>
              <a:t> and Scott Vlasic</a:t>
            </a:r>
          </a:p>
          <a:p>
            <a:r>
              <a:rPr lang="en-US"/>
              <a:t>Mobile Application team</a:t>
            </a:r>
          </a:p>
          <a:p>
            <a:pPr lvl="1"/>
            <a:r>
              <a:rPr lang="en-US"/>
              <a:t>Ismael Duran, Danny Yip and Cobi Mom</a:t>
            </a:r>
          </a:p>
          <a:p>
            <a:r>
              <a:rPr lang="en-US"/>
              <a:t>Database Design - Durga </a:t>
            </a:r>
            <a:r>
              <a:rPr lang="en-US" err="1"/>
              <a:t>Darba</a:t>
            </a:r>
            <a:endParaRPr lang="en-US"/>
          </a:p>
          <a:p>
            <a:r>
              <a:rPr lang="en-US"/>
              <a:t>Website Development</a:t>
            </a:r>
          </a:p>
          <a:p>
            <a:pPr lvl="1"/>
            <a:r>
              <a:rPr lang="en-US"/>
              <a:t>Evan Timmons and Scott Vlasic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50195-82A8-4A84-AE36-ED838243DAE3}"/>
              </a:ext>
            </a:extLst>
          </p:cNvPr>
          <p:cNvSpPr txBox="1"/>
          <p:nvPr/>
        </p:nvSpPr>
        <p:spPr>
          <a:xfrm>
            <a:off x="8504661" y="580763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Ismael Duran</a:t>
            </a:r>
          </a:p>
        </p:txBody>
      </p:sp>
      <p:pic>
        <p:nvPicPr>
          <p:cNvPr id="4" name="Record (online-voice-recorder.com) (4)">
            <a:hlinkClick r:id="" action="ppaction://media"/>
            <a:extLst>
              <a:ext uri="{FF2B5EF4-FFF2-40B4-BE49-F238E27FC236}">
                <a16:creationId xmlns:a16="http://schemas.microsoft.com/office/drawing/2014/main" id="{A0D318A9-3128-4510-B36D-018C17C10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9812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8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Mobile Plan for Next Semester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Send and retrieve user data from database.</a:t>
            </a:r>
          </a:p>
          <a:p>
            <a:r>
              <a:rPr lang="en-US">
                <a:cs typeface="Calibri"/>
              </a:rPr>
              <a:t>Send recorded video to the database.</a:t>
            </a:r>
          </a:p>
          <a:p>
            <a:r>
              <a:rPr lang="en-US">
                <a:cs typeface="Calibri"/>
              </a:rPr>
              <a:t>Display the live camera's view on mobile application.</a:t>
            </a:r>
          </a:p>
          <a:p>
            <a:r>
              <a:rPr lang="en-US">
                <a:cs typeface="Calibri"/>
              </a:rPr>
              <a:t>Search for vehicle's plate, and able to see their rating.</a:t>
            </a:r>
          </a:p>
          <a:p>
            <a:r>
              <a:rPr lang="en-US">
                <a:ea typeface="+mn-lt"/>
                <a:cs typeface="+mn-lt"/>
              </a:rPr>
              <a:t>See the footage of their own vehicles.</a:t>
            </a:r>
          </a:p>
          <a:p>
            <a:r>
              <a:rPr lang="en-US">
                <a:cs typeface="Calibri"/>
              </a:rPr>
              <a:t>Rate the vehicles they have encounter on the road.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2A6DC-DF67-45B7-9781-E2D18EC3595F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Danny Yip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CA4D68-31FC-44BD-AAE8-711E84A8A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8169" y="579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5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Hardware Plan for Next Semester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FC7A6-FD42-44AC-99DF-C9B4E455AE23}"/>
              </a:ext>
            </a:extLst>
          </p:cNvPr>
          <p:cNvSpPr txBox="1"/>
          <p:nvPr/>
        </p:nvSpPr>
        <p:spPr>
          <a:xfrm>
            <a:off x="9032515" y="610286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Evan Timmons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298573F-A08C-407F-B71F-6A8F833B4E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267" l="10000" r="90000">
                        <a14:foregroundMark x1="29100" y1="53067" x2="29100" y2="53067"/>
                        <a14:foregroundMark x1="35000" y1="53867" x2="35000" y2="53867"/>
                        <a14:foregroundMark x1="31600" y1="55733" x2="31000" y2="46133"/>
                        <a14:foregroundMark x1="29700" y1="45067" x2="33100" y2="46000"/>
                        <a14:foregroundMark x1="32900" y1="44667" x2="36200" y2="44400"/>
                        <a14:foregroundMark x1="29800" y1="45600" x2="35000" y2="42133"/>
                        <a14:foregroundMark x1="29800" y1="45200" x2="34400" y2="42133"/>
                        <a14:foregroundMark x1="34400" y1="42000" x2="29900" y2="45600"/>
                        <a14:foregroundMark x1="30300" y1="44800" x2="34400" y2="41067"/>
                        <a14:foregroundMark x1="34000" y1="40800" x2="29500" y2="44933"/>
                        <a14:foregroundMark x1="22700" y1="16000" x2="25800" y2="18533"/>
                        <a14:foregroundMark x1="25700" y1="19600" x2="22400" y2="16133"/>
                        <a14:foregroundMark x1="15400" y1="21200" x2="15300" y2="24400"/>
                        <a14:foregroundMark x1="14900" y1="25067" x2="15500" y2="21200"/>
                        <a14:foregroundMark x1="31200" y1="89333" x2="35400" y2="9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9710" r="9476" b="7037"/>
          <a:stretch/>
        </p:blipFill>
        <p:spPr bwMode="auto">
          <a:xfrm flipH="1">
            <a:off x="8411529" y="2293938"/>
            <a:ext cx="2296160" cy="18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25BE27-8BF1-40DA-8788-E51DF204BCF2}"/>
              </a:ext>
            </a:extLst>
          </p:cNvPr>
          <p:cNvSpPr txBox="1"/>
          <p:nvPr/>
        </p:nvSpPr>
        <p:spPr>
          <a:xfrm>
            <a:off x="8077953" y="4208885"/>
            <a:ext cx="3322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Custom Encasing for NVIDIA Jetson Nano</a:t>
            </a:r>
            <a:r>
              <a:rPr lang="en-US" sz="1200" baseline="-25000"/>
              <a:t>[1]</a:t>
            </a:r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EFFEC-2695-481B-B6DA-1E58EF28F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681" y="2287753"/>
            <a:ext cx="5751195" cy="1881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0FF15-9CBF-4136-9BB9-576D23A52158}"/>
              </a:ext>
            </a:extLst>
          </p:cNvPr>
          <p:cNvSpPr txBox="1"/>
          <p:nvPr/>
        </p:nvSpPr>
        <p:spPr>
          <a:xfrm>
            <a:off x="1777681" y="4224466"/>
            <a:ext cx="583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Simplified Order Sheet for New Components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171020-638B-48B9-8AB2-2E759CF359EA}"/>
              </a:ext>
            </a:extLst>
          </p:cNvPr>
          <p:cNvSpPr txBox="1">
            <a:spLocks/>
          </p:cNvSpPr>
          <p:nvPr/>
        </p:nvSpPr>
        <p:spPr>
          <a:xfrm>
            <a:off x="2275360" y="4725430"/>
            <a:ext cx="6349050" cy="31242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In-Vehicle Testing</a:t>
            </a:r>
          </a:p>
          <a:p>
            <a:pPr lvl="1"/>
            <a:r>
              <a:rPr lang="en-US">
                <a:cs typeface="Calibri"/>
              </a:rPr>
              <a:t>Obtain new components</a:t>
            </a:r>
          </a:p>
          <a:p>
            <a:pPr lvl="1"/>
            <a:r>
              <a:rPr lang="en-US">
                <a:cs typeface="Calibri"/>
              </a:rPr>
              <a:t>Develop 12V power system for board</a:t>
            </a:r>
          </a:p>
          <a:p>
            <a:r>
              <a:rPr lang="en-US">
                <a:cs typeface="Calibri"/>
              </a:rPr>
              <a:t> Design and Build Custom Enclosure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B4CD36-D9B3-4D5B-ACE5-8695A74E2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7353" y="384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03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Web Application Plan for Next Semester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78169"/>
            <a:ext cx="10018713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Retrieve driving recordings from the database</a:t>
            </a:r>
          </a:p>
          <a:p>
            <a:r>
              <a:rPr lang="en-US" dirty="0">
                <a:cs typeface="Calibri"/>
              </a:rPr>
              <a:t>View footage of past driving sessions</a:t>
            </a:r>
          </a:p>
          <a:p>
            <a:r>
              <a:rPr lang="en-US" dirty="0">
                <a:cs typeface="Calibri"/>
              </a:rPr>
              <a:t>View footage based on license plate number</a:t>
            </a:r>
          </a:p>
          <a:p>
            <a:r>
              <a:rPr lang="en-US" dirty="0">
                <a:cs typeface="Calibri"/>
              </a:rPr>
              <a:t>Implement effective search function</a:t>
            </a:r>
          </a:p>
          <a:p>
            <a:r>
              <a:rPr lang="en-US" dirty="0">
                <a:cs typeface="Calibri"/>
              </a:rPr>
              <a:t>Search for a license plate number and see that driver's driving score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0F74-5151-4166-BCD8-7D196F0D49CD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Scott Vlasic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A4EBE2-2825-486A-BA6D-17D822D99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4994" y="68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67A1FC6-22FB-4EA7-B90A-C9F18FBEF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46FDC4-DD97-431A-914A-9EB57A4A3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12130" cy="6858000"/>
          </a:xfrm>
          <a:custGeom>
            <a:avLst/>
            <a:gdLst>
              <a:gd name="connsiteX0" fmla="*/ 1073044 w 7912130"/>
              <a:gd name="connsiteY0" fmla="*/ 3032931 h 6858000"/>
              <a:gd name="connsiteX1" fmla="*/ 1073044 w 7912130"/>
              <a:gd name="connsiteY1" fmla="*/ 3035810 h 6858000"/>
              <a:gd name="connsiteX2" fmla="*/ 1076802 w 7912130"/>
              <a:gd name="connsiteY2" fmla="*/ 3035810 h 6858000"/>
              <a:gd name="connsiteX3" fmla="*/ 1170738 w 7912130"/>
              <a:gd name="connsiteY3" fmla="*/ 1248347 h 6858000"/>
              <a:gd name="connsiteX4" fmla="*/ 1170738 w 7912130"/>
              <a:gd name="connsiteY4" fmla="*/ 1273486 h 6858000"/>
              <a:gd name="connsiteX5" fmla="*/ 1183895 w 7912130"/>
              <a:gd name="connsiteY5" fmla="*/ 1248347 h 6858000"/>
              <a:gd name="connsiteX6" fmla="*/ 0 w 7912130"/>
              <a:gd name="connsiteY6" fmla="*/ 0 h 6858000"/>
              <a:gd name="connsiteX7" fmla="*/ 2133906 w 7912130"/>
              <a:gd name="connsiteY7" fmla="*/ 0 h 6858000"/>
              <a:gd name="connsiteX8" fmla="*/ 2629909 w 7912130"/>
              <a:gd name="connsiteY8" fmla="*/ 0 h 6858000"/>
              <a:gd name="connsiteX9" fmla="*/ 1227479 w 7912130"/>
              <a:gd name="connsiteY9" fmla="*/ 2669551 h 6858000"/>
              <a:gd name="connsiteX10" fmla="*/ 1235349 w 7912130"/>
              <a:gd name="connsiteY10" fmla="*/ 2673350 h 6858000"/>
              <a:gd name="connsiteX11" fmla="*/ 1353755 w 7912130"/>
              <a:gd name="connsiteY11" fmla="*/ 2754312 h 6858000"/>
              <a:gd name="connsiteX12" fmla="*/ 7912130 w 7912130"/>
              <a:gd name="connsiteY12" fmla="*/ 6858000 h 6858000"/>
              <a:gd name="connsiteX13" fmla="*/ 6066970 w 7912130"/>
              <a:gd name="connsiteY13" fmla="*/ 6858000 h 6858000"/>
              <a:gd name="connsiteX14" fmla="*/ 6059889 w 7912130"/>
              <a:gd name="connsiteY14" fmla="*/ 6852577 h 6858000"/>
              <a:gd name="connsiteX15" fmla="*/ 6059889 w 7912130"/>
              <a:gd name="connsiteY15" fmla="*/ 6857999 h 6858000"/>
              <a:gd name="connsiteX16" fmla="*/ 1707025 w 7912130"/>
              <a:gd name="connsiteY16" fmla="*/ 6857999 h 6858000"/>
              <a:gd name="connsiteX17" fmla="*/ 1707025 w 7912130"/>
              <a:gd name="connsiteY17" fmla="*/ 6858000 h 6858000"/>
              <a:gd name="connsiteX18" fmla="*/ 1073044 w 7912130"/>
              <a:gd name="connsiteY18" fmla="*/ 6858000 h 6858000"/>
              <a:gd name="connsiteX19" fmla="*/ 536592 w 7912130"/>
              <a:gd name="connsiteY19" fmla="*/ 6858000 h 6858000"/>
              <a:gd name="connsiteX20" fmla="*/ 0 w 7912130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12130" h="6858000">
                <a:moveTo>
                  <a:pt x="1073044" y="3032931"/>
                </a:moveTo>
                <a:lnTo>
                  <a:pt x="1073044" y="3035810"/>
                </a:lnTo>
                <a:lnTo>
                  <a:pt x="1076802" y="3035810"/>
                </a:lnTo>
                <a:close/>
                <a:moveTo>
                  <a:pt x="1170738" y="1248347"/>
                </a:moveTo>
                <a:lnTo>
                  <a:pt x="1170738" y="1273486"/>
                </a:lnTo>
                <a:lnTo>
                  <a:pt x="1183895" y="1248347"/>
                </a:lnTo>
                <a:close/>
                <a:moveTo>
                  <a:pt x="0" y="0"/>
                </a:moveTo>
                <a:lnTo>
                  <a:pt x="2133906" y="0"/>
                </a:lnTo>
                <a:lnTo>
                  <a:pt x="2629909" y="0"/>
                </a:lnTo>
                <a:lnTo>
                  <a:pt x="1227479" y="2669551"/>
                </a:lnTo>
                <a:lnTo>
                  <a:pt x="1235349" y="2673350"/>
                </a:lnTo>
                <a:lnTo>
                  <a:pt x="1353755" y="2754312"/>
                </a:lnTo>
                <a:lnTo>
                  <a:pt x="7912130" y="6858000"/>
                </a:lnTo>
                <a:lnTo>
                  <a:pt x="6066970" y="6858000"/>
                </a:lnTo>
                <a:lnTo>
                  <a:pt x="6059889" y="6852577"/>
                </a:lnTo>
                <a:lnTo>
                  <a:pt x="6059889" y="6857999"/>
                </a:lnTo>
                <a:lnTo>
                  <a:pt x="1707025" y="6857999"/>
                </a:lnTo>
                <a:lnTo>
                  <a:pt x="1707025" y="6858000"/>
                </a:lnTo>
                <a:lnTo>
                  <a:pt x="1073044" y="6858000"/>
                </a:lnTo>
                <a:lnTo>
                  <a:pt x="5365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4E68A2-74B0-42F5-BB75-2E1A7C201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535917" cy="6858000"/>
          </a:xfrm>
          <a:custGeom>
            <a:avLst/>
            <a:gdLst>
              <a:gd name="connsiteX0" fmla="*/ 696831 w 7535917"/>
              <a:gd name="connsiteY0" fmla="*/ 3032931 h 6858000"/>
              <a:gd name="connsiteX1" fmla="*/ 696831 w 7535917"/>
              <a:gd name="connsiteY1" fmla="*/ 3035810 h 6858000"/>
              <a:gd name="connsiteX2" fmla="*/ 700589 w 7535917"/>
              <a:gd name="connsiteY2" fmla="*/ 3035810 h 6858000"/>
              <a:gd name="connsiteX3" fmla="*/ 794525 w 7535917"/>
              <a:gd name="connsiteY3" fmla="*/ 1248347 h 6858000"/>
              <a:gd name="connsiteX4" fmla="*/ 794525 w 7535917"/>
              <a:gd name="connsiteY4" fmla="*/ 1273486 h 6858000"/>
              <a:gd name="connsiteX5" fmla="*/ 807682 w 7535917"/>
              <a:gd name="connsiteY5" fmla="*/ 1248347 h 6858000"/>
              <a:gd name="connsiteX6" fmla="*/ 0 w 7535917"/>
              <a:gd name="connsiteY6" fmla="*/ 0 h 6858000"/>
              <a:gd name="connsiteX7" fmla="*/ 1757693 w 7535917"/>
              <a:gd name="connsiteY7" fmla="*/ 0 h 6858000"/>
              <a:gd name="connsiteX8" fmla="*/ 2253696 w 7535917"/>
              <a:gd name="connsiteY8" fmla="*/ 0 h 6858000"/>
              <a:gd name="connsiteX9" fmla="*/ 851266 w 7535917"/>
              <a:gd name="connsiteY9" fmla="*/ 2669551 h 6858000"/>
              <a:gd name="connsiteX10" fmla="*/ 859136 w 7535917"/>
              <a:gd name="connsiteY10" fmla="*/ 2673350 h 6858000"/>
              <a:gd name="connsiteX11" fmla="*/ 977542 w 7535917"/>
              <a:gd name="connsiteY11" fmla="*/ 2754312 h 6858000"/>
              <a:gd name="connsiteX12" fmla="*/ 7535917 w 7535917"/>
              <a:gd name="connsiteY12" fmla="*/ 6858000 h 6858000"/>
              <a:gd name="connsiteX13" fmla="*/ 5690757 w 7535917"/>
              <a:gd name="connsiteY13" fmla="*/ 6858000 h 6858000"/>
              <a:gd name="connsiteX14" fmla="*/ 5683676 w 7535917"/>
              <a:gd name="connsiteY14" fmla="*/ 6852577 h 6858000"/>
              <a:gd name="connsiteX15" fmla="*/ 5683676 w 7535917"/>
              <a:gd name="connsiteY15" fmla="*/ 6857999 h 6858000"/>
              <a:gd name="connsiteX16" fmla="*/ 1330812 w 7535917"/>
              <a:gd name="connsiteY16" fmla="*/ 6857999 h 6858000"/>
              <a:gd name="connsiteX17" fmla="*/ 1330812 w 7535917"/>
              <a:gd name="connsiteY17" fmla="*/ 6858000 h 6858000"/>
              <a:gd name="connsiteX18" fmla="*/ 696831 w 7535917"/>
              <a:gd name="connsiteY18" fmla="*/ 6858000 h 6858000"/>
              <a:gd name="connsiteX19" fmla="*/ 160379 w 7535917"/>
              <a:gd name="connsiteY19" fmla="*/ 6858000 h 6858000"/>
              <a:gd name="connsiteX20" fmla="*/ 0 w 7535917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35917" h="6858000">
                <a:moveTo>
                  <a:pt x="696831" y="3032931"/>
                </a:moveTo>
                <a:lnTo>
                  <a:pt x="696831" y="3035810"/>
                </a:lnTo>
                <a:lnTo>
                  <a:pt x="700589" y="3035810"/>
                </a:lnTo>
                <a:close/>
                <a:moveTo>
                  <a:pt x="794525" y="1248347"/>
                </a:moveTo>
                <a:lnTo>
                  <a:pt x="794525" y="1273486"/>
                </a:lnTo>
                <a:lnTo>
                  <a:pt x="807682" y="1248347"/>
                </a:lnTo>
                <a:close/>
                <a:moveTo>
                  <a:pt x="0" y="0"/>
                </a:moveTo>
                <a:lnTo>
                  <a:pt x="1757693" y="0"/>
                </a:lnTo>
                <a:lnTo>
                  <a:pt x="2253696" y="0"/>
                </a:lnTo>
                <a:lnTo>
                  <a:pt x="851266" y="2669551"/>
                </a:lnTo>
                <a:lnTo>
                  <a:pt x="859136" y="2673350"/>
                </a:lnTo>
                <a:lnTo>
                  <a:pt x="977542" y="2754312"/>
                </a:lnTo>
                <a:lnTo>
                  <a:pt x="7535917" y="6858000"/>
                </a:lnTo>
                <a:lnTo>
                  <a:pt x="5690757" y="6858000"/>
                </a:lnTo>
                <a:lnTo>
                  <a:pt x="5683676" y="6852577"/>
                </a:lnTo>
                <a:lnTo>
                  <a:pt x="5683676" y="6857999"/>
                </a:lnTo>
                <a:lnTo>
                  <a:pt x="1330812" y="6857999"/>
                </a:lnTo>
                <a:lnTo>
                  <a:pt x="1330812" y="6858000"/>
                </a:lnTo>
                <a:lnTo>
                  <a:pt x="696831" y="6858000"/>
                </a:lnTo>
                <a:lnTo>
                  <a:pt x="1603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29E86-A393-4BA9-8900-3F5A00653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4658" y="755904"/>
            <a:ext cx="7711025" cy="3084576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09025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Concept Sketch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0D66B-0178-429E-8E8A-6724B6B32C21}"/>
              </a:ext>
            </a:extLst>
          </p:cNvPr>
          <p:cNvSpPr txBox="1"/>
          <p:nvPr/>
        </p:nvSpPr>
        <p:spPr>
          <a:xfrm>
            <a:off x="8528760" y="650507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Evan Timmons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DECD5-9A57-4D75-A693-9B6A92FB4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017"/>
          <a:stretch/>
        </p:blipFill>
        <p:spPr>
          <a:xfrm>
            <a:off x="1123706" y="2668963"/>
            <a:ext cx="4265663" cy="238284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54E904-5FFA-46A3-AE21-2AB115A76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06" y="2015286"/>
            <a:ext cx="3734194" cy="21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C8E032-012D-4390-AC3F-92369DBE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137" y="4211634"/>
            <a:ext cx="3731108" cy="21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363DE74-2B93-43B9-A22E-3953295BF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24" y="2015286"/>
            <a:ext cx="2061935" cy="4123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8398B3-808B-4020-B974-F762E3DB3F77}"/>
              </a:ext>
            </a:extLst>
          </p:cNvPr>
          <p:cNvSpPr txBox="1"/>
          <p:nvPr/>
        </p:nvSpPr>
        <p:spPr>
          <a:xfrm>
            <a:off x="7939006" y="6318314"/>
            <a:ext cx="3734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Law Enforcement Prototype Database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5D6AC-8D18-463E-AA82-9A198DF05596}"/>
              </a:ext>
            </a:extLst>
          </p:cNvPr>
          <p:cNvSpPr txBox="1"/>
          <p:nvPr/>
        </p:nvSpPr>
        <p:spPr>
          <a:xfrm>
            <a:off x="5569724" y="6127654"/>
            <a:ext cx="206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Mobile App Prototype UI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2866B-BC60-46B2-B53E-A0C6360B7F6B}"/>
              </a:ext>
            </a:extLst>
          </p:cNvPr>
          <p:cNvSpPr txBox="1"/>
          <p:nvPr/>
        </p:nvSpPr>
        <p:spPr>
          <a:xfrm>
            <a:off x="1118661" y="5093186"/>
            <a:ext cx="4310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Conceptual Layout of Physical Hardware 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326CAA-79D3-41B5-9745-262304E92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6245" y="939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93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Functional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A license plate reader that can accurately read license plates from nearby cars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A platform where the user can report and view information using mobile and web application</a:t>
            </a:r>
            <a:endParaRPr lang="en-US"/>
          </a:p>
          <a:p>
            <a:r>
              <a:rPr lang="en-US">
                <a:cs typeface="Calibri"/>
              </a:rPr>
              <a:t>User can record on the road, and it can be used to know their own footage and deal with insurance company if any accident occurs.</a:t>
            </a:r>
          </a:p>
          <a:p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03A1B-91D2-4D70-99DF-E2673961268E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Danny Yip</a:t>
            </a:r>
          </a:p>
        </p:txBody>
      </p:sp>
      <p:pic>
        <p:nvPicPr>
          <p:cNvPr id="4" name="danny 1">
            <a:hlinkClick r:id="" action="ppaction://media"/>
            <a:extLst>
              <a:ext uri="{FF2B5EF4-FFF2-40B4-BE49-F238E27FC236}">
                <a16:creationId xmlns:a16="http://schemas.microsoft.com/office/drawing/2014/main" id="{7D615D0F-FD73-4ACA-863E-A55501CD7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4007" y="592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82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Non-Functional Requirements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Security </a:t>
            </a:r>
          </a:p>
          <a:p>
            <a:pPr lvl="1"/>
            <a:r>
              <a:rPr lang="en-US"/>
              <a:t>login pages, API</a:t>
            </a:r>
          </a:p>
          <a:p>
            <a:r>
              <a:rPr lang="en-US"/>
              <a:t>Performance </a:t>
            </a:r>
          </a:p>
          <a:p>
            <a:pPr lvl="1"/>
            <a:r>
              <a:rPr lang="en-US"/>
              <a:t>Load testing</a:t>
            </a:r>
          </a:p>
          <a:p>
            <a:r>
              <a:rPr lang="en-US"/>
              <a:t>Usability </a:t>
            </a:r>
          </a:p>
          <a:p>
            <a:pPr lvl="1"/>
            <a:r>
              <a:rPr lang="en-US"/>
              <a:t>Similarity to other apps</a:t>
            </a:r>
          </a:p>
          <a:p>
            <a:pPr lvl="1"/>
            <a:r>
              <a:rPr lang="en-US"/>
              <a:t>Easy to use database</a:t>
            </a:r>
          </a:p>
          <a:p>
            <a:r>
              <a:rPr lang="en-US"/>
              <a:t>Compatibility – Runs on multiple environments</a:t>
            </a:r>
          </a:p>
          <a:p>
            <a:pPr lvl="1"/>
            <a:r>
              <a:rPr lang="en-US"/>
              <a:t>Safari, Chrome, Internet Explorer, Firefox</a:t>
            </a:r>
          </a:p>
          <a:p>
            <a:pPr lvl="1"/>
            <a:r>
              <a:rPr lang="en-US" err="1"/>
              <a:t>Andriod</a:t>
            </a:r>
            <a:r>
              <a:rPr lang="en-US"/>
              <a:t>, iPhone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8BD23-E91A-4A40-84A3-E2C9D48DA5C2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Durga Darba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E4305D8-EA4A-884E-AB80-CD524E67D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91794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5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Technical / Other Constraints / Considerations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cs typeface="Calibri"/>
              </a:rPr>
              <a:t>Hardware Technical- </a:t>
            </a:r>
            <a:r>
              <a:rPr lang="en-US">
                <a:ea typeface="+mn-lt"/>
                <a:cs typeface="+mn-lt"/>
              </a:rPr>
              <a:t> Load Open ALPR to Nvidia Jetson to properly read and return license plate</a:t>
            </a:r>
          </a:p>
          <a:p>
            <a:r>
              <a:rPr lang="en-US">
                <a:cs typeface="Calibri"/>
              </a:rPr>
              <a:t>Software Technical – Built mobile application on Flutter, will be working on IOS and Android. Able to get and send data to the database. </a:t>
            </a:r>
          </a:p>
          <a:p>
            <a:r>
              <a:rPr lang="en-US">
                <a:cs typeface="Calibri"/>
              </a:rPr>
              <a:t>Constrains- Due to COVID-19, hardware team are not ready to properly read and return license plate, they try to work on web application instead.</a:t>
            </a:r>
          </a:p>
          <a:p>
            <a:r>
              <a:rPr lang="en-US">
                <a:cs typeface="Calibri"/>
              </a:rPr>
              <a:t>Considerations- Our team will be focusing on hardware part in the next semester.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0606F-92C8-4451-B025-7C123CE9361D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Danny Yip</a:t>
            </a:r>
          </a:p>
        </p:txBody>
      </p:sp>
      <p:pic>
        <p:nvPicPr>
          <p:cNvPr id="4" name="danny yip 2">
            <a:hlinkClick r:id="" action="ppaction://media"/>
            <a:extLst>
              <a:ext uri="{FF2B5EF4-FFF2-40B4-BE49-F238E27FC236}">
                <a16:creationId xmlns:a16="http://schemas.microsoft.com/office/drawing/2014/main" id="{9ADD9EEC-9D68-417E-8E2B-4ED6B55E3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2885" y="511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48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Market Survey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3084871"/>
            <a:ext cx="10018713" cy="2706329"/>
          </a:xfrm>
        </p:spPr>
        <p:txBody>
          <a:bodyPr>
            <a:normAutofit/>
          </a:bodyPr>
          <a:lstStyle/>
          <a:p>
            <a:r>
              <a:rPr lang="en-US" dirty="0"/>
              <a:t>60% of motorists believe that aggressive driving is a major personal threat to them and their families</a:t>
            </a:r>
          </a:p>
          <a:p>
            <a:pPr lvl="1"/>
            <a:r>
              <a:rPr lang="en-US" dirty="0"/>
              <a:t>Aggressive driving consists of:</a:t>
            </a:r>
          </a:p>
          <a:p>
            <a:pPr lvl="2"/>
            <a:r>
              <a:rPr lang="en-US" dirty="0"/>
              <a:t>Following too closely, </a:t>
            </a:r>
            <a:r>
              <a:rPr lang="en-US" dirty="0">
                <a:ea typeface="+mn-lt"/>
                <a:cs typeface="+mn-lt"/>
              </a:rPr>
              <a:t>Driving at excessive speeds, Weaving through traffic etc.</a:t>
            </a:r>
          </a:p>
          <a:p>
            <a:r>
              <a:rPr lang="en-US" dirty="0"/>
              <a:t>We plan to directly tackle this issue through crowdsourcing aggressive driver information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FDD21E-00C4-4042-9494-8A3E1B454740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Cobi Mom</a:t>
            </a:r>
          </a:p>
        </p:txBody>
      </p:sp>
      <p:pic>
        <p:nvPicPr>
          <p:cNvPr id="4" name="Cobi 7" descr="Cobi 7">
            <a:hlinkClick r:id="" action="ppaction://media"/>
            <a:extLst>
              <a:ext uri="{FF2B5EF4-FFF2-40B4-BE49-F238E27FC236}">
                <a16:creationId xmlns:a16="http://schemas.microsoft.com/office/drawing/2014/main" id="{FE8A0E2E-F75D-D14E-B9AD-AFAA5DC31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4889" y="8791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20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Potential Risks &amp; Mitigation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of mobile application while driving can be distracting to the driver</a:t>
            </a:r>
          </a:p>
          <a:p>
            <a:pPr lvl="1"/>
            <a:r>
              <a:rPr lang="en-US"/>
              <a:t>We are prioritizing a minimalistic UI with large buttons</a:t>
            </a:r>
          </a:p>
          <a:p>
            <a:r>
              <a:rPr lang="en-US"/>
              <a:t>Handling user data and privacy is a major concern of users</a:t>
            </a:r>
          </a:p>
          <a:p>
            <a:pPr lvl="1"/>
            <a:r>
              <a:rPr lang="en-US"/>
              <a:t>We are going to have a clear and robust data management policy</a:t>
            </a:r>
          </a:p>
          <a:p>
            <a:r>
              <a:rPr lang="en-US"/>
              <a:t>NVIDIA Jetson's onboard camera is incompatible with </a:t>
            </a:r>
            <a:r>
              <a:rPr lang="en-US" i="1" err="1"/>
              <a:t>OpenALPR</a:t>
            </a:r>
            <a:endParaRPr lang="en-US" i="1"/>
          </a:p>
          <a:p>
            <a:pPr lvl="1"/>
            <a:r>
              <a:rPr lang="en-US"/>
              <a:t>We've ordered an external camera via the ETG</a:t>
            </a:r>
            <a:endParaRPr lang="en-US" i="1"/>
          </a:p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CBF43-9720-46DB-9486-6FF7904D027B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Cobi Mom</a:t>
            </a:r>
          </a:p>
        </p:txBody>
      </p:sp>
      <p:pic>
        <p:nvPicPr>
          <p:cNvPr id="4" name="Cobi 8" descr="Cobi 8">
            <a:hlinkClick r:id="" action="ppaction://media"/>
            <a:extLst>
              <a:ext uri="{FF2B5EF4-FFF2-40B4-BE49-F238E27FC236}">
                <a16:creationId xmlns:a16="http://schemas.microsoft.com/office/drawing/2014/main" id="{25549D80-CC65-354D-8F1F-7B68933B1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9104" y="106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8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C423-32B4-4975-B891-B51734D8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Resource / Cost Estimate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7A9AC-B2ED-4FC7-91B8-EECC0DA0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49414"/>
            <a:ext cx="10018713" cy="312420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 panose="020F0502020204030204"/>
              </a:rPr>
              <a:t>NVIDIA Jetson TX2- Computer to run the </a:t>
            </a:r>
            <a:r>
              <a:rPr lang="en-US" err="1">
                <a:cs typeface="Calibri" panose="020F0502020204030204"/>
              </a:rPr>
              <a:t>OpenALPR</a:t>
            </a:r>
            <a:r>
              <a:rPr lang="en-US">
                <a:cs typeface="Calibri" panose="020F0502020204030204"/>
              </a:rPr>
              <a:t> software. </a:t>
            </a:r>
          </a:p>
          <a:p>
            <a:r>
              <a:rPr lang="en-US">
                <a:cs typeface="Calibri" panose="020F0502020204030204"/>
              </a:rPr>
              <a:t>SanDisk 256GB SD Card- Memory for the NVIDIA TX2 to ensure testing.</a:t>
            </a:r>
          </a:p>
          <a:p>
            <a:r>
              <a:rPr lang="en-US" err="1">
                <a:cs typeface="Calibri" panose="020F0502020204030204"/>
              </a:rPr>
              <a:t>Uzano</a:t>
            </a:r>
            <a:r>
              <a:rPr lang="en-US">
                <a:cs typeface="Calibri" panose="020F0502020204030204"/>
              </a:rPr>
              <a:t> HD Webcam 1080p- Camera to be connected to the NVIDIA Jetson TX2.  </a:t>
            </a:r>
          </a:p>
          <a:p>
            <a:r>
              <a:rPr lang="en-US">
                <a:cs typeface="Calibri" panose="020F0502020204030204"/>
              </a:rPr>
              <a:t>Logitech K400 Plus Wireless Touch Keyboard- Mouse and keyboard that will be helpful with prototype testing.</a:t>
            </a:r>
          </a:p>
          <a:p>
            <a:r>
              <a:rPr lang="en-US">
                <a:cs typeface="Calibri" panose="020F0502020204030204"/>
              </a:rPr>
              <a:t>7-Inch Portable Display Screen- Small monitor to emulate product within the car and assist with prototyping.</a:t>
            </a:r>
          </a:p>
          <a:p>
            <a:r>
              <a:rPr lang="en-US">
                <a:cs typeface="Calibri" panose="020F0502020204030204"/>
              </a:rPr>
              <a:t>Total Cost = ~$450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C5250-AE24-4CB7-8D95-3A0D53E70401}"/>
              </a:ext>
            </a:extLst>
          </p:cNvPr>
          <p:cNvSpPr txBox="1"/>
          <p:nvPr/>
        </p:nvSpPr>
        <p:spPr>
          <a:xfrm>
            <a:off x="8554995" y="5733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Scott Vlasic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330EE1-5532-43D3-9B9F-1EB741343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3508" y="808006"/>
            <a:ext cx="647909" cy="64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61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1407</Words>
  <Application>Microsoft Macintosh PowerPoint</Application>
  <PresentationFormat>Widescreen</PresentationFormat>
  <Paragraphs>224</Paragraphs>
  <Slides>26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Corbel</vt:lpstr>
      <vt:lpstr>Parallax</vt:lpstr>
      <vt:lpstr>Dashcam Defender Team 11 Advised by Dr. Joseph Zambreno Client: Evan Timmons</vt:lpstr>
      <vt:lpstr>Problem Statement</vt:lpstr>
      <vt:lpstr>Concept Sketch</vt:lpstr>
      <vt:lpstr>Functional Requirements</vt:lpstr>
      <vt:lpstr>Non-Functional Requirements</vt:lpstr>
      <vt:lpstr>Technical / Other Constraints / Considerations</vt:lpstr>
      <vt:lpstr>Market Survey</vt:lpstr>
      <vt:lpstr>Potential Risks &amp; Mitigation</vt:lpstr>
      <vt:lpstr>Resource / Cost Estimate</vt:lpstr>
      <vt:lpstr>Project Milestones &amp; Schedule</vt:lpstr>
      <vt:lpstr>Functional Decomposition</vt:lpstr>
      <vt:lpstr>Detailed Design </vt:lpstr>
      <vt:lpstr>Hardware Platform</vt:lpstr>
      <vt:lpstr>Mobile Application Platform Used</vt:lpstr>
      <vt:lpstr>Web Application Platform </vt:lpstr>
      <vt:lpstr>Web Application Test Plan</vt:lpstr>
      <vt:lpstr>Mobile Application Test Plan</vt:lpstr>
      <vt:lpstr>Mobile Application Prototype Implementations</vt:lpstr>
      <vt:lpstr>Web Application Implementations</vt:lpstr>
      <vt:lpstr>Database Implementations</vt:lpstr>
      <vt:lpstr>Current Project Status with Respect to Milestones</vt:lpstr>
      <vt:lpstr>Task Responsibility/Contributions of Each Project Member</vt:lpstr>
      <vt:lpstr>Mobile Plan for Next Semester</vt:lpstr>
      <vt:lpstr>Hardware Plan for Next Semester</vt:lpstr>
      <vt:lpstr>Web Application Plan for Next Semester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Dashcam Defender Team 11 Advised by Dr. Joseph Zambreno Client: Evan Timmons</dc:title>
  <dc:creator>Ismael Duran</dc:creator>
  <cp:lastModifiedBy>Mom, Cobi J</cp:lastModifiedBy>
  <cp:revision>2</cp:revision>
  <dcterms:created xsi:type="dcterms:W3CDTF">2020-04-26T20:24:15Z</dcterms:created>
  <dcterms:modified xsi:type="dcterms:W3CDTF">2020-04-26T22:10:48Z</dcterms:modified>
</cp:coreProperties>
</file>